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797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374" autoAdjust="0"/>
    <p:restoredTop sz="94660"/>
  </p:normalViewPr>
  <p:slideViewPr>
    <p:cSldViewPr snapToGrid="0">
      <p:cViewPr>
        <p:scale>
          <a:sx n="76" d="100"/>
          <a:sy n="76" d="100"/>
        </p:scale>
        <p:origin x="-96" y="29"/>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07F0787-5503-4BD4-B98B-E663FD561625}" type="datetimeFigureOut">
              <a:rPr lang="fr-FR" smtClean="0"/>
              <a:pPr/>
              <a:t>08/11/2016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CF33C3F-C4B7-4C46-B3EF-19B573EC0C17}" type="slidenum">
              <a:rPr lang="fr-FR" smtClean="0"/>
              <a:pPr/>
              <a:t>‹N°›</a:t>
            </a:fld>
            <a:endParaRPr lang="fr-FR"/>
          </a:p>
        </p:txBody>
      </p:sp>
    </p:spTree>
    <p:extLst>
      <p:ext uri="{BB962C8B-B14F-4D97-AF65-F5344CB8AC3E}">
        <p14:creationId xmlns="" xmlns:p14="http://schemas.microsoft.com/office/powerpoint/2010/main" val="3531139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07F0787-5503-4BD4-B98B-E663FD561625}" type="datetimeFigureOut">
              <a:rPr lang="fr-FR" smtClean="0"/>
              <a:pPr/>
              <a:t>08/11/2016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CF33C3F-C4B7-4C46-B3EF-19B573EC0C17}" type="slidenum">
              <a:rPr lang="fr-FR" smtClean="0"/>
              <a:pPr/>
              <a:t>‹N°›</a:t>
            </a:fld>
            <a:endParaRPr lang="fr-FR"/>
          </a:p>
        </p:txBody>
      </p:sp>
    </p:spTree>
    <p:extLst>
      <p:ext uri="{BB962C8B-B14F-4D97-AF65-F5344CB8AC3E}">
        <p14:creationId xmlns="" xmlns:p14="http://schemas.microsoft.com/office/powerpoint/2010/main" val="1146367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07F0787-5503-4BD4-B98B-E663FD561625}" type="datetimeFigureOut">
              <a:rPr lang="fr-FR" smtClean="0"/>
              <a:pPr/>
              <a:t>08/11/2016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CF33C3F-C4B7-4C46-B3EF-19B573EC0C17}" type="slidenum">
              <a:rPr lang="fr-FR" smtClean="0"/>
              <a:pPr/>
              <a:t>‹N°›</a:t>
            </a:fld>
            <a:endParaRPr lang="fr-FR"/>
          </a:p>
        </p:txBody>
      </p:sp>
    </p:spTree>
    <p:extLst>
      <p:ext uri="{BB962C8B-B14F-4D97-AF65-F5344CB8AC3E}">
        <p14:creationId xmlns="" xmlns:p14="http://schemas.microsoft.com/office/powerpoint/2010/main" val="1223326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07F0787-5503-4BD4-B98B-E663FD561625}" type="datetimeFigureOut">
              <a:rPr lang="fr-FR" smtClean="0"/>
              <a:pPr/>
              <a:t>08/11/2016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CF33C3F-C4B7-4C46-B3EF-19B573EC0C17}" type="slidenum">
              <a:rPr lang="fr-FR" smtClean="0"/>
              <a:pPr/>
              <a:t>‹N°›</a:t>
            </a:fld>
            <a:endParaRPr lang="fr-FR"/>
          </a:p>
        </p:txBody>
      </p:sp>
    </p:spTree>
    <p:extLst>
      <p:ext uri="{BB962C8B-B14F-4D97-AF65-F5344CB8AC3E}">
        <p14:creationId xmlns="" xmlns:p14="http://schemas.microsoft.com/office/powerpoint/2010/main" val="3518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07F0787-5503-4BD4-B98B-E663FD561625}" type="datetimeFigureOut">
              <a:rPr lang="fr-FR" smtClean="0"/>
              <a:pPr/>
              <a:t>08/11/2016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CF33C3F-C4B7-4C46-B3EF-19B573EC0C17}" type="slidenum">
              <a:rPr lang="fr-FR" smtClean="0"/>
              <a:pPr/>
              <a:t>‹N°›</a:t>
            </a:fld>
            <a:endParaRPr lang="fr-FR"/>
          </a:p>
        </p:txBody>
      </p:sp>
    </p:spTree>
    <p:extLst>
      <p:ext uri="{BB962C8B-B14F-4D97-AF65-F5344CB8AC3E}">
        <p14:creationId xmlns="" xmlns:p14="http://schemas.microsoft.com/office/powerpoint/2010/main" val="3115269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07F0787-5503-4BD4-B98B-E663FD561625}" type="datetimeFigureOut">
              <a:rPr lang="fr-FR" smtClean="0"/>
              <a:pPr/>
              <a:t>08/11/2016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CF33C3F-C4B7-4C46-B3EF-19B573EC0C17}" type="slidenum">
              <a:rPr lang="fr-FR" smtClean="0"/>
              <a:pPr/>
              <a:t>‹N°›</a:t>
            </a:fld>
            <a:endParaRPr lang="fr-FR"/>
          </a:p>
        </p:txBody>
      </p:sp>
    </p:spTree>
    <p:extLst>
      <p:ext uri="{BB962C8B-B14F-4D97-AF65-F5344CB8AC3E}">
        <p14:creationId xmlns="" xmlns:p14="http://schemas.microsoft.com/office/powerpoint/2010/main" val="69346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07F0787-5503-4BD4-B98B-E663FD561625}" type="datetimeFigureOut">
              <a:rPr lang="fr-FR" smtClean="0"/>
              <a:pPr/>
              <a:t>08/11/2016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CF33C3F-C4B7-4C46-B3EF-19B573EC0C17}" type="slidenum">
              <a:rPr lang="fr-FR" smtClean="0"/>
              <a:pPr/>
              <a:t>‹N°›</a:t>
            </a:fld>
            <a:endParaRPr lang="fr-FR"/>
          </a:p>
        </p:txBody>
      </p:sp>
    </p:spTree>
    <p:extLst>
      <p:ext uri="{BB962C8B-B14F-4D97-AF65-F5344CB8AC3E}">
        <p14:creationId xmlns="" xmlns:p14="http://schemas.microsoft.com/office/powerpoint/2010/main" val="346922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07F0787-5503-4BD4-B98B-E663FD561625}" type="datetimeFigureOut">
              <a:rPr lang="fr-FR" smtClean="0"/>
              <a:pPr/>
              <a:t>08/11/2016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CF33C3F-C4B7-4C46-B3EF-19B573EC0C17}" type="slidenum">
              <a:rPr lang="fr-FR" smtClean="0"/>
              <a:pPr/>
              <a:t>‹N°›</a:t>
            </a:fld>
            <a:endParaRPr lang="fr-FR"/>
          </a:p>
        </p:txBody>
      </p:sp>
    </p:spTree>
    <p:extLst>
      <p:ext uri="{BB962C8B-B14F-4D97-AF65-F5344CB8AC3E}">
        <p14:creationId xmlns="" xmlns:p14="http://schemas.microsoft.com/office/powerpoint/2010/main" val="4078806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07F0787-5503-4BD4-B98B-E663FD561625}" type="datetimeFigureOut">
              <a:rPr lang="fr-FR" smtClean="0"/>
              <a:pPr/>
              <a:t>08/11/2016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CF33C3F-C4B7-4C46-B3EF-19B573EC0C17}" type="slidenum">
              <a:rPr lang="fr-FR" smtClean="0"/>
              <a:pPr/>
              <a:t>‹N°›</a:t>
            </a:fld>
            <a:endParaRPr lang="fr-FR"/>
          </a:p>
        </p:txBody>
      </p:sp>
    </p:spTree>
    <p:extLst>
      <p:ext uri="{BB962C8B-B14F-4D97-AF65-F5344CB8AC3E}">
        <p14:creationId xmlns="" xmlns:p14="http://schemas.microsoft.com/office/powerpoint/2010/main" val="291476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07F0787-5503-4BD4-B98B-E663FD561625}" type="datetimeFigureOut">
              <a:rPr lang="fr-FR" smtClean="0"/>
              <a:pPr/>
              <a:t>08/11/2016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CF33C3F-C4B7-4C46-B3EF-19B573EC0C17}" type="slidenum">
              <a:rPr lang="fr-FR" smtClean="0"/>
              <a:pPr/>
              <a:t>‹N°›</a:t>
            </a:fld>
            <a:endParaRPr lang="fr-FR"/>
          </a:p>
        </p:txBody>
      </p:sp>
    </p:spTree>
    <p:extLst>
      <p:ext uri="{BB962C8B-B14F-4D97-AF65-F5344CB8AC3E}">
        <p14:creationId xmlns="" xmlns:p14="http://schemas.microsoft.com/office/powerpoint/2010/main" val="3162960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07F0787-5503-4BD4-B98B-E663FD561625}" type="datetimeFigureOut">
              <a:rPr lang="fr-FR" smtClean="0"/>
              <a:pPr/>
              <a:t>08/11/2016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CF33C3F-C4B7-4C46-B3EF-19B573EC0C17}" type="slidenum">
              <a:rPr lang="fr-FR" smtClean="0"/>
              <a:pPr/>
              <a:t>‹N°›</a:t>
            </a:fld>
            <a:endParaRPr lang="fr-FR"/>
          </a:p>
        </p:txBody>
      </p:sp>
    </p:spTree>
    <p:extLst>
      <p:ext uri="{BB962C8B-B14F-4D97-AF65-F5344CB8AC3E}">
        <p14:creationId xmlns="" xmlns:p14="http://schemas.microsoft.com/office/powerpoint/2010/main" val="2134435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F0787-5503-4BD4-B98B-E663FD561625}" type="datetimeFigureOut">
              <a:rPr lang="fr-FR" smtClean="0"/>
              <a:pPr/>
              <a:t>08/11/2016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F33C3F-C4B7-4C46-B3EF-19B573EC0C17}" type="slidenum">
              <a:rPr lang="fr-FR" smtClean="0"/>
              <a:pPr/>
              <a:t>‹N°›</a:t>
            </a:fld>
            <a:endParaRPr lang="fr-FR"/>
          </a:p>
        </p:txBody>
      </p:sp>
    </p:spTree>
    <p:extLst>
      <p:ext uri="{BB962C8B-B14F-4D97-AF65-F5344CB8AC3E}">
        <p14:creationId xmlns="" xmlns:p14="http://schemas.microsoft.com/office/powerpoint/2010/main" val="123324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76005" y="180900"/>
            <a:ext cx="6318070" cy="246479"/>
          </a:xfrm>
        </p:spPr>
        <p:txBody>
          <a:bodyPr>
            <a:normAutofit fontScale="90000"/>
          </a:bodyPr>
          <a:lstStyle/>
          <a:p>
            <a:pPr algn="ctr"/>
            <a:r>
              <a:rPr lang="fr-FR" sz="2400" b="1" dirty="0" smtClean="0">
                <a:solidFill>
                  <a:schemeClr val="accent1">
                    <a:lumMod val="75000"/>
                  </a:schemeClr>
                </a:solidFill>
              </a:rPr>
              <a:t>Programme Erasmus+ mobilité internationale de crédits</a:t>
            </a:r>
            <a:br>
              <a:rPr lang="fr-FR" sz="2400" b="1" dirty="0" smtClean="0">
                <a:solidFill>
                  <a:schemeClr val="accent1">
                    <a:lumMod val="75000"/>
                  </a:schemeClr>
                </a:solidFill>
              </a:rPr>
            </a:br>
            <a:r>
              <a:rPr lang="fr-FR" sz="2400" b="1" dirty="0" smtClean="0">
                <a:solidFill>
                  <a:schemeClr val="accent1">
                    <a:lumMod val="75000"/>
                  </a:schemeClr>
                </a:solidFill>
              </a:rPr>
              <a:t>Université Pierre et Marie </a:t>
            </a:r>
            <a:r>
              <a:rPr lang="fr-FR" sz="2400" b="1" dirty="0" smtClean="0">
                <a:solidFill>
                  <a:schemeClr val="accent1">
                    <a:lumMod val="75000"/>
                  </a:schemeClr>
                </a:solidFill>
              </a:rPr>
              <a:t>Curie   </a:t>
            </a:r>
            <a:endParaRPr lang="fr-FR" sz="2400" dirty="0"/>
          </a:p>
        </p:txBody>
      </p:sp>
      <p:sp>
        <p:nvSpPr>
          <p:cNvPr id="5" name="Espace réservé du contenu 2"/>
          <p:cNvSpPr>
            <a:spLocks noGrp="1"/>
          </p:cNvSpPr>
          <p:nvPr>
            <p:ph sz="half" idx="1"/>
          </p:nvPr>
        </p:nvSpPr>
        <p:spPr>
          <a:xfrm>
            <a:off x="563880" y="1091606"/>
            <a:ext cx="5181600" cy="5411198"/>
          </a:xfrm>
        </p:spPr>
        <p:txBody>
          <a:bodyPr>
            <a:normAutofit fontScale="25000" lnSpcReduction="20000"/>
          </a:bodyPr>
          <a:lstStyle/>
          <a:p>
            <a:pPr marL="0" indent="0">
              <a:spcBef>
                <a:spcPts val="300"/>
              </a:spcBef>
              <a:buNone/>
            </a:pPr>
            <a:r>
              <a:rPr lang="fr-FR" sz="5600" b="1" dirty="0" smtClean="0">
                <a:solidFill>
                  <a:schemeClr val="accent1">
                    <a:lumMod val="75000"/>
                  </a:schemeClr>
                </a:solidFill>
              </a:rPr>
              <a:t>Programme </a:t>
            </a:r>
            <a:r>
              <a:rPr lang="fr-FR" sz="5600" b="1" dirty="0">
                <a:solidFill>
                  <a:schemeClr val="accent1">
                    <a:lumMod val="75000"/>
                  </a:schemeClr>
                </a:solidFill>
              </a:rPr>
              <a:t>Erasmus+ mobilité internationale de crédits</a:t>
            </a:r>
          </a:p>
          <a:p>
            <a:pPr marL="0" indent="0">
              <a:spcAft>
                <a:spcPts val="600"/>
              </a:spcAft>
              <a:buNone/>
            </a:pPr>
            <a:r>
              <a:rPr lang="fr-FR" sz="5600" dirty="0"/>
              <a:t>L’Algérie et la France entretiennent une relation étroite dont la qualité et l’intensité s’explique par leur histoire et langue commune. La coopération universitaire et scientifique occupe une place privilégiée entre les deux pays. En favorisant les projets de mobilité et de coopération en Europe, le programme Erasmus + renforce les mobilités à tous les niveaux académiques. </a:t>
            </a:r>
          </a:p>
          <a:p>
            <a:pPr marL="0" indent="0">
              <a:spcBef>
                <a:spcPts val="0"/>
              </a:spcBef>
              <a:buNone/>
            </a:pPr>
            <a:endParaRPr lang="fr-FR" sz="5600" b="1" dirty="0" smtClean="0">
              <a:solidFill>
                <a:schemeClr val="accent1">
                  <a:lumMod val="75000"/>
                </a:schemeClr>
              </a:solidFill>
            </a:endParaRPr>
          </a:p>
          <a:p>
            <a:pPr marL="0" indent="0">
              <a:spcBef>
                <a:spcPts val="0"/>
              </a:spcBef>
              <a:buNone/>
            </a:pPr>
            <a:endParaRPr lang="fr-FR" sz="5600" b="1" dirty="0" smtClean="0">
              <a:solidFill>
                <a:schemeClr val="accent1">
                  <a:lumMod val="75000"/>
                </a:schemeClr>
              </a:solidFill>
            </a:endParaRPr>
          </a:p>
          <a:p>
            <a:pPr marL="0" indent="0">
              <a:spcBef>
                <a:spcPts val="1200"/>
              </a:spcBef>
              <a:spcAft>
                <a:spcPts val="600"/>
              </a:spcAft>
              <a:buNone/>
            </a:pPr>
            <a:r>
              <a:rPr lang="fr-FR" sz="5600" b="1" dirty="0" smtClean="0">
                <a:solidFill>
                  <a:schemeClr val="accent1">
                    <a:lumMod val="75000"/>
                  </a:schemeClr>
                </a:solidFill>
              </a:rPr>
              <a:t>Montant </a:t>
            </a:r>
            <a:r>
              <a:rPr lang="fr-FR" sz="5600" b="1" dirty="0">
                <a:solidFill>
                  <a:schemeClr val="accent1">
                    <a:lumMod val="75000"/>
                  </a:schemeClr>
                </a:solidFill>
              </a:rPr>
              <a:t>et durée des bourses</a:t>
            </a:r>
            <a:endParaRPr lang="fr-FR" sz="5600" dirty="0">
              <a:solidFill>
                <a:schemeClr val="accent1">
                  <a:lumMod val="75000"/>
                </a:schemeClr>
              </a:solidFill>
            </a:endParaRPr>
          </a:p>
          <a:p>
            <a:pPr marL="0" lvl="0" indent="0" algn="just">
              <a:lnSpc>
                <a:spcPct val="120000"/>
              </a:lnSpc>
              <a:spcBef>
                <a:spcPts val="0"/>
              </a:spcBef>
              <a:buNone/>
            </a:pPr>
            <a:r>
              <a:rPr lang="fr-FR" sz="5600" dirty="0"/>
              <a:t>Bourses mobilité étudiants : 850€/mois </a:t>
            </a:r>
          </a:p>
          <a:p>
            <a:pPr marL="0" lvl="0" indent="0" algn="just">
              <a:lnSpc>
                <a:spcPct val="120000"/>
              </a:lnSpc>
              <a:spcBef>
                <a:spcPts val="0"/>
              </a:spcBef>
              <a:buNone/>
            </a:pPr>
            <a:r>
              <a:rPr lang="fr-FR" sz="5600" dirty="0" smtClean="0"/>
              <a:t>Bourse </a:t>
            </a:r>
            <a:r>
              <a:rPr lang="fr-FR" sz="5600" dirty="0"/>
              <a:t>de voyage de 245 € pour tous</a:t>
            </a:r>
          </a:p>
          <a:p>
            <a:pPr marL="0" indent="0" algn="just">
              <a:lnSpc>
                <a:spcPct val="120000"/>
              </a:lnSpc>
              <a:spcBef>
                <a:spcPts val="300"/>
              </a:spcBef>
              <a:spcAft>
                <a:spcPts val="600"/>
              </a:spcAft>
              <a:buNone/>
            </a:pPr>
            <a:r>
              <a:rPr lang="fr-FR" sz="5600" dirty="0" smtClean="0"/>
              <a:t>Date mobilité Doctorat</a:t>
            </a:r>
            <a:r>
              <a:rPr lang="fr-FR" sz="5600" dirty="0"/>
              <a:t> : </a:t>
            </a:r>
            <a:r>
              <a:rPr lang="fr-FR" sz="5600" dirty="0" smtClean="0"/>
              <a:t>mai 2017 jusqu’à </a:t>
            </a:r>
            <a:r>
              <a:rPr lang="fr-FR" sz="5600" dirty="0"/>
              <a:t>mai 2018</a:t>
            </a:r>
          </a:p>
          <a:p>
            <a:pPr marL="0" indent="0">
              <a:buNone/>
            </a:pPr>
            <a:r>
              <a:rPr lang="fr-FR" sz="5600" dirty="0"/>
              <a:t>Activités éligibles : La recherche </a:t>
            </a:r>
            <a:r>
              <a:rPr lang="fr-FR" sz="5600"/>
              <a:t>au </a:t>
            </a:r>
            <a:r>
              <a:rPr lang="fr-FR" sz="5600" smtClean="0"/>
              <a:t>sein </a:t>
            </a:r>
            <a:r>
              <a:rPr lang="fr-FR" sz="5600" dirty="0"/>
              <a:t>d’un laboratoire de l’UPMC doit être accompagnée par des cours, des séminaires ou des lectures.</a:t>
            </a:r>
          </a:p>
          <a:p>
            <a:pPr marL="0" indent="0">
              <a:buNone/>
            </a:pPr>
            <a:endParaRPr lang="fr-FR" sz="5600" b="1" dirty="0" smtClean="0">
              <a:solidFill>
                <a:schemeClr val="accent1">
                  <a:lumMod val="75000"/>
                </a:schemeClr>
              </a:solidFill>
            </a:endParaRPr>
          </a:p>
          <a:p>
            <a:pPr marL="0" indent="0">
              <a:buNone/>
            </a:pPr>
            <a:r>
              <a:rPr lang="fr-FR" sz="5600" b="1" dirty="0" smtClean="0">
                <a:solidFill>
                  <a:schemeClr val="accent1">
                    <a:lumMod val="75000"/>
                  </a:schemeClr>
                </a:solidFill>
              </a:rPr>
              <a:t>Nombre </a:t>
            </a:r>
            <a:r>
              <a:rPr lang="fr-FR" sz="5600" b="1" dirty="0">
                <a:solidFill>
                  <a:schemeClr val="accent1">
                    <a:lumMod val="75000"/>
                  </a:schemeClr>
                </a:solidFill>
              </a:rPr>
              <a:t>de bourses</a:t>
            </a:r>
            <a:endParaRPr lang="fr-FR" sz="5600" dirty="0">
              <a:solidFill>
                <a:schemeClr val="accent1">
                  <a:lumMod val="75000"/>
                </a:schemeClr>
              </a:solidFill>
            </a:endParaRPr>
          </a:p>
          <a:p>
            <a:pPr marL="0" indent="0">
              <a:buNone/>
            </a:pPr>
            <a:r>
              <a:rPr lang="fr-FR" sz="5600" dirty="0" smtClean="0"/>
              <a:t>1 </a:t>
            </a:r>
            <a:r>
              <a:rPr lang="fr-FR" sz="5600" dirty="0"/>
              <a:t>bourse de </a:t>
            </a:r>
            <a:r>
              <a:rPr lang="fr-FR" sz="5600" dirty="0" smtClean="0"/>
              <a:t>12mois</a:t>
            </a:r>
          </a:p>
          <a:p>
            <a:pPr marL="0" indent="0">
              <a:buNone/>
            </a:pPr>
            <a:endParaRPr lang="fr-FR" sz="6400" dirty="0"/>
          </a:p>
          <a:p>
            <a:pPr marL="0" indent="0">
              <a:buNone/>
            </a:pPr>
            <a:endParaRPr lang="fr-FR" sz="4300" dirty="0"/>
          </a:p>
          <a:p>
            <a:endParaRPr lang="fr-FR" sz="1400" dirty="0"/>
          </a:p>
        </p:txBody>
      </p:sp>
      <p:sp>
        <p:nvSpPr>
          <p:cNvPr id="6" name="Espace réservé du contenu 2"/>
          <p:cNvSpPr>
            <a:spLocks noGrp="1"/>
          </p:cNvSpPr>
          <p:nvPr>
            <p:ph sz="half" idx="2"/>
          </p:nvPr>
        </p:nvSpPr>
        <p:spPr>
          <a:xfrm>
            <a:off x="6035040" y="1091606"/>
            <a:ext cx="6004560" cy="5506992"/>
          </a:xfrm>
        </p:spPr>
        <p:txBody>
          <a:bodyPr>
            <a:normAutofit fontScale="25000" lnSpcReduction="20000"/>
          </a:bodyPr>
          <a:lstStyle/>
          <a:p>
            <a:pPr marL="0" indent="0">
              <a:spcBef>
                <a:spcPts val="1800"/>
              </a:spcBef>
              <a:spcAft>
                <a:spcPts val="600"/>
              </a:spcAft>
              <a:buNone/>
            </a:pPr>
            <a:r>
              <a:rPr lang="fr-FR" sz="5600" b="1" dirty="0" smtClean="0">
                <a:solidFill>
                  <a:schemeClr val="accent1">
                    <a:lumMod val="75000"/>
                  </a:schemeClr>
                </a:solidFill>
              </a:rPr>
              <a:t>Procédure </a:t>
            </a:r>
            <a:r>
              <a:rPr lang="fr-FR" sz="5600" b="1" dirty="0">
                <a:solidFill>
                  <a:schemeClr val="accent1">
                    <a:lumMod val="75000"/>
                  </a:schemeClr>
                </a:solidFill>
              </a:rPr>
              <a:t>et critères de sélection</a:t>
            </a:r>
          </a:p>
          <a:p>
            <a:pPr marL="0" indent="0" algn="just">
              <a:spcBef>
                <a:spcPts val="0"/>
              </a:spcBef>
              <a:buNone/>
            </a:pPr>
            <a:r>
              <a:rPr lang="fr-FR" sz="5600" dirty="0"/>
              <a:t>Les candidats </a:t>
            </a:r>
            <a:r>
              <a:rPr lang="fr-FR" sz="5600" dirty="0" smtClean="0"/>
              <a:t>seront </a:t>
            </a:r>
            <a:r>
              <a:rPr lang="fr-FR" sz="5600" dirty="0"/>
              <a:t>évalués par les responsables pédagogiques de la formation à </a:t>
            </a:r>
            <a:r>
              <a:rPr lang="fr-FR" sz="5600" dirty="0" smtClean="0"/>
              <a:t>laquelle </a:t>
            </a:r>
            <a:r>
              <a:rPr lang="fr-FR" sz="5600" dirty="0"/>
              <a:t>ils ont postulé à l’UPMC. Ils seront jugés sur l’excellence de leur candidature. La décision finale d’attribution </a:t>
            </a:r>
            <a:r>
              <a:rPr lang="fr-FR" sz="5600" dirty="0" smtClean="0"/>
              <a:t>de la bourse </a:t>
            </a:r>
            <a:r>
              <a:rPr lang="fr-FR" sz="5600" dirty="0"/>
              <a:t>sera prise par </a:t>
            </a:r>
            <a:r>
              <a:rPr lang="fr-FR" sz="5600" dirty="0" smtClean="0"/>
              <a:t>le coordinateur du programme à l’UPMC. A </a:t>
            </a:r>
            <a:r>
              <a:rPr lang="fr-FR" sz="5600" dirty="0"/>
              <a:t>dossier équivalent, l’équilibre entre les sexes et la situation socio-économique </a:t>
            </a:r>
            <a:r>
              <a:rPr lang="fr-FR" sz="5600" dirty="0" smtClean="0"/>
              <a:t>sera </a:t>
            </a:r>
            <a:r>
              <a:rPr lang="fr-FR" sz="5600" dirty="0"/>
              <a:t>pris en </a:t>
            </a:r>
            <a:r>
              <a:rPr lang="fr-FR" sz="5600" dirty="0" smtClean="0"/>
              <a:t>considération.</a:t>
            </a:r>
            <a:endParaRPr lang="fr-FR" sz="5600" dirty="0"/>
          </a:p>
          <a:p>
            <a:pPr marL="0" indent="0">
              <a:buNone/>
            </a:pPr>
            <a:endParaRPr lang="fr-FR" sz="5600" b="1" dirty="0">
              <a:solidFill>
                <a:schemeClr val="accent1">
                  <a:lumMod val="75000"/>
                </a:schemeClr>
              </a:solidFill>
            </a:endParaRPr>
          </a:p>
          <a:p>
            <a:pPr marL="0" indent="0">
              <a:buNone/>
            </a:pPr>
            <a:endParaRPr lang="fr-FR" sz="5600" b="1" dirty="0" smtClean="0">
              <a:solidFill>
                <a:schemeClr val="accent1">
                  <a:lumMod val="75000"/>
                </a:schemeClr>
              </a:solidFill>
            </a:endParaRPr>
          </a:p>
          <a:p>
            <a:pPr marL="0" indent="0">
              <a:buNone/>
            </a:pPr>
            <a:r>
              <a:rPr lang="fr-FR" sz="5600" b="1" dirty="0" smtClean="0">
                <a:solidFill>
                  <a:schemeClr val="accent1">
                    <a:lumMod val="75000"/>
                  </a:schemeClr>
                </a:solidFill>
              </a:rPr>
              <a:t>Dossier </a:t>
            </a:r>
            <a:r>
              <a:rPr lang="fr-FR" sz="5600" b="1" dirty="0">
                <a:solidFill>
                  <a:schemeClr val="accent1">
                    <a:lumMod val="75000"/>
                  </a:schemeClr>
                </a:solidFill>
              </a:rPr>
              <a:t>de candidature </a:t>
            </a:r>
            <a:endParaRPr lang="fr-FR" sz="5600" b="1" dirty="0" smtClean="0">
              <a:solidFill>
                <a:schemeClr val="accent1">
                  <a:lumMod val="75000"/>
                </a:schemeClr>
              </a:solidFill>
            </a:endParaRPr>
          </a:p>
          <a:p>
            <a:pPr marL="0" indent="0">
              <a:buNone/>
            </a:pPr>
            <a:r>
              <a:rPr lang="fr-FR" sz="5600" dirty="0"/>
              <a:t>Merci d’adresser un dossier complété avec des documents suivants: </a:t>
            </a:r>
          </a:p>
          <a:p>
            <a:pPr marL="457200" lvl="1" indent="0">
              <a:lnSpc>
                <a:spcPct val="120000"/>
              </a:lnSpc>
              <a:spcBef>
                <a:spcPts val="0"/>
              </a:spcBef>
              <a:buNone/>
            </a:pPr>
            <a:r>
              <a:rPr lang="fr-FR" sz="5200" dirty="0" smtClean="0"/>
              <a:t>Curriculum Vitae</a:t>
            </a:r>
            <a:endParaRPr lang="fr-FR" sz="5200" dirty="0"/>
          </a:p>
          <a:p>
            <a:pPr marL="457200" lvl="1" indent="0">
              <a:lnSpc>
                <a:spcPct val="120000"/>
              </a:lnSpc>
              <a:spcBef>
                <a:spcPts val="0"/>
              </a:spcBef>
              <a:buNone/>
            </a:pPr>
            <a:r>
              <a:rPr lang="fr-FR" sz="5200" dirty="0"/>
              <a:t>Lettre de motivation</a:t>
            </a:r>
          </a:p>
          <a:p>
            <a:pPr marL="457200" lvl="1" indent="0">
              <a:lnSpc>
                <a:spcPct val="120000"/>
              </a:lnSpc>
              <a:spcBef>
                <a:spcPts val="0"/>
              </a:spcBef>
              <a:buNone/>
            </a:pPr>
            <a:r>
              <a:rPr lang="fr-FR" sz="5200" dirty="0"/>
              <a:t>2 Lettres de recommandations </a:t>
            </a:r>
            <a:r>
              <a:rPr lang="fr-FR" sz="5200" dirty="0" smtClean="0"/>
              <a:t>de votre établissement</a:t>
            </a:r>
            <a:endParaRPr lang="fr-FR" sz="5200" dirty="0"/>
          </a:p>
          <a:p>
            <a:pPr marL="457200" lvl="1" indent="0">
              <a:lnSpc>
                <a:spcPct val="120000"/>
              </a:lnSpc>
              <a:spcBef>
                <a:spcPts val="0"/>
              </a:spcBef>
              <a:buNone/>
            </a:pPr>
            <a:r>
              <a:rPr lang="fr-FR" sz="5200" dirty="0" smtClean="0"/>
              <a:t>Diplôme de Master ou équivalent </a:t>
            </a:r>
          </a:p>
          <a:p>
            <a:pPr marL="457200" lvl="1" indent="0">
              <a:lnSpc>
                <a:spcPct val="120000"/>
              </a:lnSpc>
              <a:spcBef>
                <a:spcPts val="0"/>
              </a:spcBef>
              <a:buNone/>
            </a:pPr>
            <a:r>
              <a:rPr lang="fr-FR" sz="5200" dirty="0" smtClean="0"/>
              <a:t>Copie </a:t>
            </a:r>
            <a:r>
              <a:rPr lang="fr-FR" sz="5200" dirty="0"/>
              <a:t>de </a:t>
            </a:r>
            <a:r>
              <a:rPr lang="fr-FR" sz="5200" dirty="0" smtClean="0"/>
              <a:t>passeport</a:t>
            </a:r>
          </a:p>
          <a:p>
            <a:pPr marL="457200" lvl="1" indent="0">
              <a:lnSpc>
                <a:spcPct val="120000"/>
              </a:lnSpc>
              <a:spcBef>
                <a:spcPts val="0"/>
              </a:spcBef>
              <a:buNone/>
            </a:pPr>
            <a:r>
              <a:rPr lang="fr-FR" sz="5200" dirty="0" smtClean="0"/>
              <a:t>Lettre de soutien du laboratoire d’accueil à l’UPMC</a:t>
            </a:r>
            <a:endParaRPr lang="fr-FR" sz="5200" dirty="0"/>
          </a:p>
          <a:p>
            <a:pPr marL="457200" lvl="1" indent="0">
              <a:lnSpc>
                <a:spcPct val="120000"/>
              </a:lnSpc>
              <a:spcBef>
                <a:spcPts val="0"/>
              </a:spcBef>
              <a:buNone/>
            </a:pPr>
            <a:r>
              <a:rPr lang="fr-FR" sz="5200" dirty="0" smtClean="0"/>
              <a:t>Plan de travail décrivant l’activité </a:t>
            </a:r>
            <a:r>
              <a:rPr lang="fr-FR" sz="5200" dirty="0"/>
              <a:t>à </a:t>
            </a:r>
            <a:r>
              <a:rPr lang="fr-FR" sz="5200" dirty="0" smtClean="0"/>
              <a:t>l’UPMC</a:t>
            </a:r>
          </a:p>
          <a:p>
            <a:pPr marL="457200" lvl="1" indent="0">
              <a:lnSpc>
                <a:spcPct val="120000"/>
              </a:lnSpc>
              <a:spcBef>
                <a:spcPts val="0"/>
              </a:spcBef>
              <a:buNone/>
            </a:pPr>
            <a:endParaRPr lang="fr-FR" sz="5200" dirty="0"/>
          </a:p>
          <a:p>
            <a:pPr marL="0" indent="0">
              <a:spcBef>
                <a:spcPts val="600"/>
              </a:spcBef>
              <a:spcAft>
                <a:spcPts val="600"/>
              </a:spcAft>
              <a:buNone/>
            </a:pPr>
            <a:r>
              <a:rPr lang="fr-FR" sz="5600" dirty="0" smtClean="0">
                <a:solidFill>
                  <a:srgbClr val="FF0000"/>
                </a:solidFill>
              </a:rPr>
              <a:t>à m.kessal@univ-boumerdes.dz</a:t>
            </a:r>
            <a:endParaRPr lang="fr-FR" sz="5600" dirty="0">
              <a:solidFill>
                <a:srgbClr val="FF0000"/>
              </a:solidFill>
            </a:endParaRPr>
          </a:p>
          <a:p>
            <a:pPr marL="0" indent="0">
              <a:spcBef>
                <a:spcPts val="1800"/>
              </a:spcBef>
              <a:buNone/>
            </a:pPr>
            <a:r>
              <a:rPr lang="fr-FR" sz="5600" b="1" dirty="0" smtClean="0">
                <a:solidFill>
                  <a:schemeClr val="accent1">
                    <a:lumMod val="75000"/>
                  </a:schemeClr>
                </a:solidFill>
              </a:rPr>
              <a:t>Calendrier</a:t>
            </a:r>
          </a:p>
          <a:p>
            <a:pPr marL="0" indent="0">
              <a:buNone/>
            </a:pPr>
            <a:r>
              <a:rPr lang="fr-FR" sz="5600" dirty="0"/>
              <a:t>Clôture d’appel d’offre: </a:t>
            </a:r>
            <a:r>
              <a:rPr lang="fr-FR" sz="5600" dirty="0" smtClean="0"/>
              <a:t> 9 janvier 2017</a:t>
            </a:r>
            <a:endParaRPr lang="fr-FR" sz="5600" dirty="0"/>
          </a:p>
          <a:p>
            <a:pPr marL="0" indent="0">
              <a:buNone/>
            </a:pPr>
            <a:r>
              <a:rPr lang="fr-FR" sz="5600" dirty="0"/>
              <a:t>Résultat de la </a:t>
            </a:r>
            <a:r>
              <a:rPr lang="fr-FR" sz="5600" dirty="0" smtClean="0"/>
              <a:t>sélection: Fin janvier 2017</a:t>
            </a:r>
            <a:endParaRPr lang="fr-FR" sz="5600" dirty="0"/>
          </a:p>
          <a:p>
            <a:pPr marL="0" indent="0">
              <a:buNone/>
            </a:pPr>
            <a:endParaRPr lang="fr-FR" sz="6400" dirty="0"/>
          </a:p>
          <a:p>
            <a:pPr marL="0" indent="0">
              <a:buNone/>
            </a:pPr>
            <a:endParaRPr lang="fr-FR" sz="4300" dirty="0"/>
          </a:p>
          <a:p>
            <a:endParaRPr lang="fr-FR" sz="1400" dirty="0"/>
          </a:p>
        </p:txBody>
      </p:sp>
      <p:pic>
        <p:nvPicPr>
          <p:cNvPr id="7" name="Image 6" descr="http://www.erasmusplus.fr/docs/intranet/COMMEDIA/1.LOGOS/logos-agence-erasmusplus-marianne.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8336" y="52020"/>
            <a:ext cx="2066224" cy="504240"/>
          </a:xfrm>
          <a:prstGeom prst="rect">
            <a:avLst/>
          </a:prstGeom>
          <a:noFill/>
          <a:ln>
            <a:noFill/>
          </a:ln>
        </p:spPr>
      </p:pic>
      <p:pic>
        <p:nvPicPr>
          <p:cNvPr id="8" name="Image 7" descr="http://www.upmc.fr/modules/resources/download/default/intranet/communication/Logosetchartes/PNG/UPMC_cart-blanc-Q_7504-390-1.png"/>
          <p:cNvPicPr/>
          <p:nvPr/>
        </p:nvPicPr>
        <p:blipFill>
          <a:blip r:embed="rId3" cstate="print"/>
          <a:srcRect/>
          <a:stretch>
            <a:fillRect/>
          </a:stretch>
        </p:blipFill>
        <p:spPr bwMode="auto">
          <a:xfrm>
            <a:off x="10487424" y="111661"/>
            <a:ext cx="824551" cy="444599"/>
          </a:xfrm>
          <a:prstGeom prst="rect">
            <a:avLst/>
          </a:prstGeom>
          <a:noFill/>
          <a:ln w="9525">
            <a:noFill/>
            <a:miter lim="800000"/>
            <a:headEnd/>
            <a:tailEnd/>
          </a:ln>
        </p:spPr>
      </p:pic>
      <p:pic>
        <p:nvPicPr>
          <p:cNvPr id="9" name="Image 1"/>
          <p:cNvPicPr>
            <a:picLocks noChangeAspect="1" noChangeArrowheads="1"/>
          </p:cNvPicPr>
          <p:nvPr/>
        </p:nvPicPr>
        <p:blipFill>
          <a:blip r:embed="rId4"/>
          <a:srcRect/>
          <a:stretch>
            <a:fillRect/>
          </a:stretch>
        </p:blipFill>
        <p:spPr bwMode="auto">
          <a:xfrm>
            <a:off x="9515788" y="1"/>
            <a:ext cx="823966" cy="653142"/>
          </a:xfrm>
          <a:prstGeom prst="rect">
            <a:avLst/>
          </a:prstGeom>
          <a:noFill/>
          <a:ln w="9525">
            <a:noFill/>
            <a:miter lim="800000"/>
            <a:headEnd/>
            <a:tailEnd/>
          </a:ln>
        </p:spPr>
      </p:pic>
    </p:spTree>
    <p:extLst>
      <p:ext uri="{BB962C8B-B14F-4D97-AF65-F5344CB8AC3E}">
        <p14:creationId xmlns="" xmlns:p14="http://schemas.microsoft.com/office/powerpoint/2010/main" val="230811428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231</Words>
  <Application>Microsoft Office PowerPoint</Application>
  <PresentationFormat>Personnalisé</PresentationFormat>
  <Paragraphs>33</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Programme Erasmus+ mobilité internationale de crédits Université Pierre et Marie Curie   </vt:lpstr>
    </vt:vector>
  </TitlesOfParts>
  <Company>UPMC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LIAKIDOU Eleni</dc:creator>
  <cp:lastModifiedBy>dell</cp:lastModifiedBy>
  <cp:revision>31</cp:revision>
  <cp:lastPrinted>2016-11-02T14:23:22Z</cp:lastPrinted>
  <dcterms:created xsi:type="dcterms:W3CDTF">2016-09-30T15:06:40Z</dcterms:created>
  <dcterms:modified xsi:type="dcterms:W3CDTF">2016-11-08T16:03:31Z</dcterms:modified>
</cp:coreProperties>
</file>